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9" r:id="rId21"/>
    <p:sldId id="280" r:id="rId22"/>
    <p:sldId id="278" r:id="rId23"/>
    <p:sldId id="281" r:id="rId24"/>
    <p:sldId id="282" r:id="rId25"/>
    <p:sldId id="283" r:id="rId26"/>
    <p:sldId id="285" r:id="rId27"/>
    <p:sldId id="286" r:id="rId28"/>
    <p:sldId id="288" r:id="rId29"/>
    <p:sldId id="289" r:id="rId30"/>
    <p:sldId id="290" r:id="rId31"/>
    <p:sldId id="291" r:id="rId32"/>
    <p:sldId id="292" r:id="rId33"/>
    <p:sldId id="296" r:id="rId34"/>
    <p:sldId id="295" r:id="rId35"/>
    <p:sldId id="293" r:id="rId3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2002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107"/>
    </p:cViewPr>
  </p:sorterViewPr>
  <p:notesViewPr>
    <p:cSldViewPr>
      <p:cViewPr varScale="1">
        <p:scale>
          <a:sx n="67" d="100"/>
          <a:sy n="67" d="100"/>
        </p:scale>
        <p:origin x="-3120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5E106B-5CFC-4921-9CF2-0AEBF505E983}" type="datetimeFigureOut">
              <a:rPr lang="bg-BG" smtClean="0"/>
              <a:t>15.5.2023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62F66-B6AD-43EB-B6A4-B876FE8213B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9301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2F66-B6AD-43EB-B6A4-B876FE8213B4}" type="slidenum">
              <a:rPr lang="bg-BG" smtClean="0"/>
              <a:t>33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9927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2F66-B6AD-43EB-B6A4-B876FE8213B4}" type="slidenum">
              <a:rPr lang="bg-BG" smtClean="0"/>
              <a:t>34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9927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62F66-B6AD-43EB-B6A4-B876FE8213B4}" type="slidenum">
              <a:rPr lang="bg-BG" smtClean="0"/>
              <a:t>35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9927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15.5.2023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9" Type="http://schemas.openxmlformats.org/officeDocument/2006/relationships/image" Target="../media/image7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11" Type="http://schemas.openxmlformats.org/officeDocument/2006/relationships/image" Target="../media/image88.jpeg"/><Relationship Id="rId5" Type="http://schemas.openxmlformats.org/officeDocument/2006/relationships/image" Target="../media/image82.jpeg"/><Relationship Id="rId10" Type="http://schemas.openxmlformats.org/officeDocument/2006/relationships/image" Target="../media/image87.jpeg"/><Relationship Id="rId4" Type="http://schemas.openxmlformats.org/officeDocument/2006/relationships/image" Target="../media/image81.jpeg"/><Relationship Id="rId9" Type="http://schemas.openxmlformats.org/officeDocument/2006/relationships/image" Target="../media/image8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Relationship Id="rId9" Type="http://schemas.openxmlformats.org/officeDocument/2006/relationships/image" Target="../media/image108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9" Type="http://schemas.openxmlformats.org/officeDocument/2006/relationships/image" Target="../media/image11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eg"/><Relationship Id="rId13" Type="http://schemas.openxmlformats.org/officeDocument/2006/relationships/image" Target="../media/image126.jpeg"/><Relationship Id="rId3" Type="http://schemas.openxmlformats.org/officeDocument/2006/relationships/image" Target="../media/image116.jpeg"/><Relationship Id="rId7" Type="http://schemas.openxmlformats.org/officeDocument/2006/relationships/image" Target="../media/image120.jpeg"/><Relationship Id="rId12" Type="http://schemas.openxmlformats.org/officeDocument/2006/relationships/image" Target="../media/image1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jpeg"/><Relationship Id="rId11" Type="http://schemas.openxmlformats.org/officeDocument/2006/relationships/image" Target="../media/image124.jpeg"/><Relationship Id="rId5" Type="http://schemas.openxmlformats.org/officeDocument/2006/relationships/image" Target="../media/image118.jpeg"/><Relationship Id="rId15" Type="http://schemas.openxmlformats.org/officeDocument/2006/relationships/image" Target="../media/image128.jpeg"/><Relationship Id="rId10" Type="http://schemas.openxmlformats.org/officeDocument/2006/relationships/image" Target="../media/image123.jpeg"/><Relationship Id="rId4" Type="http://schemas.openxmlformats.org/officeDocument/2006/relationships/image" Target="../media/image117.jpeg"/><Relationship Id="rId9" Type="http://schemas.openxmlformats.org/officeDocument/2006/relationships/image" Target="../media/image122.jpeg"/><Relationship Id="rId14" Type="http://schemas.openxmlformats.org/officeDocument/2006/relationships/image" Target="../media/image12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2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g"/><Relationship Id="rId9" Type="http://schemas.openxmlformats.org/officeDocument/2006/relationships/image" Target="../media/image13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7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36.jpeg"/><Relationship Id="rId5" Type="http://schemas.openxmlformats.org/officeDocument/2006/relationships/image" Target="../media/image135.png"/><Relationship Id="rId10" Type="http://schemas.openxmlformats.org/officeDocument/2006/relationships/image" Target="../media/image140.jpeg"/><Relationship Id="rId4" Type="http://schemas.openxmlformats.org/officeDocument/2006/relationships/image" Target="../media/image129.jpg"/><Relationship Id="rId9" Type="http://schemas.openxmlformats.org/officeDocument/2006/relationships/image" Target="../media/image13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046464" y="2420888"/>
            <a:ext cx="7123080" cy="3600400"/>
          </a:xfrm>
        </p:spPr>
        <p:txBody>
          <a:bodyPr>
            <a:normAutofit fontScale="55000" lnSpcReduction="20000"/>
          </a:bodyPr>
          <a:lstStyle/>
          <a:p>
            <a:r>
              <a:rPr lang="bg-BG" sz="6400" b="1" dirty="0" smtClean="0">
                <a:solidFill>
                  <a:schemeClr val="tx1"/>
                </a:solidFill>
              </a:rPr>
              <a:t>„ЗАЕДНО МОЖЕМ МНОГО“</a:t>
            </a:r>
          </a:p>
          <a:p>
            <a:endParaRPr lang="bg-BG" dirty="0" smtClean="0">
              <a:solidFill>
                <a:schemeClr val="tx1"/>
              </a:solidFill>
            </a:endParaRPr>
          </a:p>
          <a:p>
            <a:r>
              <a:rPr lang="bg-BG" sz="5100" dirty="0" smtClean="0">
                <a:solidFill>
                  <a:schemeClr val="tx1"/>
                </a:solidFill>
              </a:rPr>
              <a:t>ПРОГРАМА</a:t>
            </a:r>
            <a:endParaRPr lang="bg-BG" sz="5100" dirty="0">
              <a:solidFill>
                <a:schemeClr val="tx1"/>
              </a:solidFill>
            </a:endParaRPr>
          </a:p>
          <a:p>
            <a:r>
              <a:rPr lang="bg-BG" sz="5100" dirty="0" smtClean="0">
                <a:solidFill>
                  <a:schemeClr val="tx1"/>
                </a:solidFill>
              </a:rPr>
              <a:t>на </a:t>
            </a:r>
            <a:r>
              <a:rPr lang="bg-BG" sz="5100" dirty="0">
                <a:solidFill>
                  <a:schemeClr val="tx1"/>
                </a:solidFill>
              </a:rPr>
              <a:t>ДГ „Брезичка“, с. Сборище</a:t>
            </a:r>
          </a:p>
          <a:p>
            <a:endParaRPr lang="bg-BG" b="1" dirty="0">
              <a:solidFill>
                <a:schemeClr val="tx1"/>
              </a:solidFill>
            </a:endParaRPr>
          </a:p>
          <a:p>
            <a:endParaRPr lang="bg-BG" b="1" dirty="0">
              <a:solidFill>
                <a:schemeClr val="tx1"/>
              </a:solidFill>
            </a:endParaRPr>
          </a:p>
          <a:p>
            <a:r>
              <a:rPr lang="bg-BG" b="1" dirty="0" smtClean="0">
                <a:solidFill>
                  <a:schemeClr val="tx1"/>
                </a:solidFill>
              </a:rPr>
              <a:t>във връзка с </a:t>
            </a:r>
            <a:r>
              <a:rPr lang="ru-RU" b="1" dirty="0" smtClean="0">
                <a:solidFill>
                  <a:schemeClr val="tx1"/>
                </a:solidFill>
              </a:rPr>
              <a:t>изпълнение </a:t>
            </a:r>
            <a:r>
              <a:rPr lang="ru-RU" b="1" dirty="0">
                <a:solidFill>
                  <a:schemeClr val="tx1"/>
                </a:solidFill>
              </a:rPr>
              <a:t>на Дейност 6. „Дейности за семейна подкрепа в процеса на приобщаващото образование в детските градини и училищата по проекта“ по проект „Подкрепа за приобщаващо образование“</a:t>
            </a:r>
            <a:r>
              <a:rPr lang="bg-BG" dirty="0" smtClean="0">
                <a:solidFill>
                  <a:schemeClr val="tx1"/>
                </a:solidFill>
              </a:rPr>
              <a:t/>
            </a:r>
            <a:br>
              <a:rPr lang="bg-BG" dirty="0" smtClean="0">
                <a:solidFill>
                  <a:schemeClr val="tx1"/>
                </a:solidFill>
              </a:rPr>
            </a:br>
            <a:endParaRPr lang="bg-BG" dirty="0" smtClean="0">
              <a:solidFill>
                <a:schemeClr val="tx1"/>
              </a:solidFill>
            </a:endParaRPr>
          </a:p>
          <a:p>
            <a:endParaRPr lang="bg-BG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48680"/>
            <a:ext cx="669674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59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100" b="1" dirty="0" smtClean="0"/>
              <a:t>Дейност 6. по проект </a:t>
            </a:r>
            <a:r>
              <a:rPr lang="ru-RU" sz="3100" b="1" dirty="0"/>
              <a:t>„Подкрепа за приобщаващо образование</a:t>
            </a:r>
            <a:r>
              <a:rPr lang="ru-RU" sz="3100" b="1" dirty="0" smtClean="0"/>
              <a:t>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71600" y="1412776"/>
            <a:ext cx="74888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Една от целите на Дейност 6. е да се работи с родителите и семейните общности по отношение на участието им като равностоен партньор в приобщаващото образование на местно равнище. За постигането й са предвидени следните поддейности: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dirty="0"/>
              <a:t>Поддейност 6.1. Психологическа подкрепа на родители за превенция на насилието и преодоляване на проблемното поведение на децата и учениците, включително създаване на групи за подкрепа и взаимопомощ в детски градини и училища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Поддейност 6.2. Работа с родители от групи/класове, в които има деца и ученици с различни затруднения при ученето и участието, за формиране на толерантна среда, за насърчаване на недискриминацията и др. </a:t>
            </a:r>
            <a:endParaRPr lang="ru-RU" dirty="0" smtClean="0"/>
          </a:p>
          <a:p>
            <a:pPr algn="just"/>
            <a:endParaRPr lang="ru-RU" dirty="0"/>
          </a:p>
          <a:p>
            <a:pPr algn="just"/>
            <a:r>
              <a:rPr lang="ru-RU" dirty="0"/>
              <a:t>Поддейност 6.3. Кампании за превенция на насилието и тормоза в детските градини и училищата, за утвърждаване на позитивна дисциплина и прилагане на подходи за мотивация и преодоляване на проблемното поведение на децата и учениците.</a:t>
            </a:r>
          </a:p>
        </p:txBody>
      </p:sp>
    </p:spTree>
    <p:extLst>
      <p:ext uri="{BB962C8B-B14F-4D97-AF65-F5344CB8AC3E}">
        <p14:creationId xmlns:p14="http://schemas.microsoft.com/office/powerpoint/2010/main" val="3210881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100" b="1" dirty="0" smtClean="0"/>
              <a:t>Програма „Заедно можем много“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71600" y="1412776"/>
            <a:ext cx="74888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bg-BG" dirty="0" smtClean="0"/>
              <a:t>Програмата е с</a:t>
            </a:r>
            <a:r>
              <a:rPr lang="ru-RU" dirty="0" smtClean="0"/>
              <a:t>вързана с изпълнение на Поддейност </a:t>
            </a:r>
            <a:r>
              <a:rPr lang="ru-RU" dirty="0"/>
              <a:t>6.2. Работа с родители от групи/класове, в които има деца и ученици с различни затруднения при ученето и участието, за формиране на толерантна среда, за насърчаване на недискриминацията и др.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en-US" b="1" u="sng" dirty="0" smtClean="0"/>
              <a:t>ЦЕЛИ</a:t>
            </a:r>
            <a:r>
              <a:rPr lang="bg-BG" b="1" u="sng" dirty="0" smtClean="0"/>
              <a:t> </a:t>
            </a:r>
            <a:r>
              <a:rPr lang="en-US" b="1" u="sng" dirty="0" smtClean="0"/>
              <a:t> </a:t>
            </a:r>
            <a:r>
              <a:rPr lang="bg-BG" b="1" u="sng" dirty="0" smtClean="0"/>
              <a:t>:</a:t>
            </a:r>
          </a:p>
          <a:p>
            <a:pPr algn="just"/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Да  </a:t>
            </a:r>
            <a:r>
              <a:rPr lang="en-US" dirty="0"/>
              <a:t>работи</a:t>
            </a:r>
            <a:r>
              <a:rPr lang="bg-BG" dirty="0"/>
              <a:t>м</a:t>
            </a:r>
            <a:r>
              <a:rPr lang="en-US" dirty="0"/>
              <a:t> с родителите и семейните общности по отношение на участието им като равностоен партньор в приобщаващото образование към условията на детската градина</a:t>
            </a:r>
            <a:r>
              <a:rPr lang="en-US" dirty="0" smtClean="0"/>
              <a:t>.</a:t>
            </a: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endParaRPr lang="bg-BG" dirty="0" smtClean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bg-BG" dirty="0" smtClean="0"/>
              <a:t> </a:t>
            </a:r>
            <a:r>
              <a:rPr lang="en-US" dirty="0" smtClean="0"/>
              <a:t>Да </a:t>
            </a:r>
            <a:r>
              <a:rPr lang="en-US" dirty="0"/>
              <a:t>превърнем сътрудничеството между семейство и детска градина в две взаимнодопълващи се страни на един процес - възпитанието на децата на базата на взаимно доверие и взаимопомощ, партньорство и екипност.</a:t>
            </a:r>
            <a:endParaRPr lang="bg-BG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28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100" b="1" dirty="0" smtClean="0"/>
              <a:t>Програма „Заедно можем много“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71600" y="1844824"/>
            <a:ext cx="74888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bg-BG" b="1" u="sng" dirty="0"/>
              <a:t>ЗАДАЧИ </a:t>
            </a:r>
            <a:r>
              <a:rPr lang="bg-BG" b="1" u="sng" dirty="0" smtClean="0"/>
              <a:t>:</a:t>
            </a:r>
          </a:p>
          <a:p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Да </a:t>
            </a:r>
            <a:r>
              <a:rPr lang="en-US" dirty="0"/>
              <a:t>се създаде  необходимата организация за периодично </a:t>
            </a:r>
            <a:r>
              <a:rPr lang="en-US" dirty="0" smtClean="0"/>
              <a:t>и</a:t>
            </a:r>
            <a:r>
              <a:rPr lang="bg-BG" dirty="0" smtClean="0"/>
              <a:t> </a:t>
            </a:r>
            <a:r>
              <a:rPr lang="en-US" dirty="0" smtClean="0"/>
              <a:t>своевременно </a:t>
            </a:r>
            <a:r>
              <a:rPr lang="en-US" dirty="0"/>
              <a:t>информиране на родителите за постиженията в индивидуалното развитие на децата, спазването на правилата в детската градина и приобщаването им към детската </a:t>
            </a:r>
            <a:r>
              <a:rPr lang="en-US" dirty="0" smtClean="0"/>
              <a:t>общност</a:t>
            </a:r>
            <a:r>
              <a:rPr lang="bg-BG" dirty="0" smtClean="0"/>
              <a:t>;</a:t>
            </a:r>
          </a:p>
          <a:p>
            <a:pPr marL="285750" lvl="0" indent="-285750" algn="just">
              <a:buFont typeface="Wingdings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Да </a:t>
            </a:r>
            <a:r>
              <a:rPr lang="en-US" dirty="0"/>
              <a:t>се стимулира интереса на родителите към ролята на предучилищното образование за полагане основите за учене през целия живот и позитивно личностно развитие на </a:t>
            </a:r>
            <a:r>
              <a:rPr lang="en-US" dirty="0" smtClean="0"/>
              <a:t>децата.</a:t>
            </a: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Да </a:t>
            </a:r>
            <a:r>
              <a:rPr lang="en-US" dirty="0"/>
              <a:t>се подбират и прилагат ефективни форми и средства за повишаване активността на общуване и взаимодействие с родителите в участието им в семинари, клубове и други дейности, организирани в детската градина</a:t>
            </a:r>
            <a:r>
              <a:rPr lang="en-US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8787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100" b="1" dirty="0" smtClean="0"/>
              <a:t>Програма „Заедно можем много“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71600" y="1844824"/>
            <a:ext cx="7488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en-US" b="1" u="sng" dirty="0"/>
              <a:t>ОЧАКВАНИ РЕЗУЛТАТИ</a:t>
            </a:r>
            <a:r>
              <a:rPr lang="bg-BG" b="1" u="sng" dirty="0"/>
              <a:t> </a:t>
            </a:r>
            <a:r>
              <a:rPr lang="bg-BG" b="1" u="sng" dirty="0" smtClean="0"/>
              <a:t>:</a:t>
            </a:r>
          </a:p>
          <a:p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Взаимно </a:t>
            </a:r>
            <a:r>
              <a:rPr lang="en-US" dirty="0"/>
              <a:t>познаване и разбирателство между детската градина и </a:t>
            </a:r>
            <a:r>
              <a:rPr lang="en-US" dirty="0" smtClean="0"/>
              <a:t>семейството</a:t>
            </a:r>
            <a:r>
              <a:rPr lang="bg-BG" dirty="0" smtClean="0"/>
              <a:t>;</a:t>
            </a:r>
          </a:p>
          <a:p>
            <a:pPr marL="285750" lvl="0" indent="-285750" algn="just">
              <a:buFont typeface="Wingdings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Работещо </a:t>
            </a:r>
            <a:r>
              <a:rPr lang="en-US" dirty="0"/>
              <a:t>партньорство в интерес на детето и неговото пълноценно </a:t>
            </a:r>
            <a:r>
              <a:rPr lang="en-US" dirty="0" smtClean="0"/>
              <a:t>развитие</a:t>
            </a:r>
            <a:r>
              <a:rPr lang="bg-BG" dirty="0" smtClean="0"/>
              <a:t>;</a:t>
            </a:r>
          </a:p>
          <a:p>
            <a:pPr marL="285750" lvl="0" indent="-285750" algn="just">
              <a:buFont typeface="Wingdings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Споделена </a:t>
            </a:r>
            <a:r>
              <a:rPr lang="en-US" dirty="0"/>
              <a:t>отговорност за развитието и просперитета на </a:t>
            </a:r>
            <a:r>
              <a:rPr lang="en-US" dirty="0" smtClean="0"/>
              <a:t>детето</a:t>
            </a:r>
            <a:r>
              <a:rPr lang="bg-BG" dirty="0" smtClean="0"/>
              <a:t>;</a:t>
            </a:r>
          </a:p>
          <a:p>
            <a:pPr marL="285750" lvl="0" indent="-285750" algn="just">
              <a:buFont typeface="Wingdings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Гарантиране </a:t>
            </a:r>
            <a:r>
              <a:rPr lang="en-US" dirty="0"/>
              <a:t>на равен шанс на детето при постъпването му в </a:t>
            </a:r>
            <a:r>
              <a:rPr lang="en-US" dirty="0" smtClean="0"/>
              <a:t>училище</a:t>
            </a:r>
            <a:r>
              <a:rPr lang="bg-BG" dirty="0" smtClean="0"/>
              <a:t>;</a:t>
            </a:r>
          </a:p>
          <a:p>
            <a:pPr marL="285750" lvl="0" indent="-285750" algn="just">
              <a:buFont typeface="Wingdings" pitchFamily="2" charset="2"/>
              <a:buChar char="Ø"/>
            </a:pPr>
            <a:endParaRPr lang="bg-BG" dirty="0"/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en-US" dirty="0" smtClean="0"/>
              <a:t>Споделена </a:t>
            </a:r>
            <a:r>
              <a:rPr lang="en-US" dirty="0"/>
              <a:t>отговорност за съхранението на детето и детството като ценност.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2200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100" b="1" dirty="0" smtClean="0"/>
              <a:t>Програма „Заедно можем много“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71600" y="1844824"/>
            <a:ext cx="74888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en-US" b="1" u="sng" dirty="0"/>
              <a:t>ДЕЙНОСТИ </a:t>
            </a:r>
            <a:r>
              <a:rPr lang="bg-BG" b="1" u="sng" dirty="0" smtClean="0"/>
              <a:t>:</a:t>
            </a:r>
          </a:p>
          <a:p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/>
              <a:t>Ателие за родители: „Творим с мама и </a:t>
            </a:r>
            <a:r>
              <a:rPr lang="en-US" dirty="0" smtClean="0"/>
              <a:t>татко“</a:t>
            </a:r>
            <a:r>
              <a:rPr lang="bg-BG" dirty="0" smtClean="0"/>
              <a:t>;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smtClean="0"/>
              <a:t>Тренинг </a:t>
            </a:r>
            <a:r>
              <a:rPr lang="en-US" dirty="0"/>
              <a:t>за родители </a:t>
            </a:r>
            <a:r>
              <a:rPr lang="bg-BG" dirty="0" smtClean="0"/>
              <a:t>;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smtClean="0"/>
              <a:t>Родителски срещи</a:t>
            </a:r>
            <a:r>
              <a:rPr lang="bg-BG" dirty="0" smtClean="0"/>
              <a:t>;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smtClean="0"/>
              <a:t>Кръгла </a:t>
            </a:r>
            <a:r>
              <a:rPr lang="en-US" dirty="0"/>
              <a:t>маса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0600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971600" y="2060848"/>
            <a:ext cx="74888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bg-BG" b="1" u="sng" dirty="0" smtClean="0"/>
              <a:t>Теми:</a:t>
            </a:r>
          </a:p>
          <a:p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en-US" dirty="0" smtClean="0"/>
              <a:t>„</a:t>
            </a:r>
            <a:r>
              <a:rPr lang="bg-BG" dirty="0" smtClean="0"/>
              <a:t>Коледна работилничка</a:t>
            </a:r>
            <a:r>
              <a:rPr lang="en-US" dirty="0" smtClean="0"/>
              <a:t>“</a:t>
            </a:r>
            <a:endParaRPr lang="bg-BG" dirty="0" smtClean="0"/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bg-BG" dirty="0" smtClean="0"/>
              <a:t>„Мартенички, мартенички…“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bg-BG" dirty="0" smtClean="0"/>
              <a:t>„Шарен Великден“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r>
              <a:rPr lang="bg-BG" dirty="0" smtClean="0"/>
              <a:t>„Гергьовден е …“</a:t>
            </a:r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  <a:p>
            <a:pPr marL="285750" lvl="0" indent="-285750">
              <a:buFont typeface="Wingdings" pitchFamily="2" charset="2"/>
              <a:buChar char="Ø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61244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39" y="2088664"/>
            <a:ext cx="2984226" cy="2232248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331640" y="141277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15.12.2022 г.  - „</a:t>
            </a:r>
            <a:r>
              <a:rPr lang="bg-BG" sz="2800" b="1" i="1" u="sng" dirty="0" smtClean="0"/>
              <a:t>Коледна работилничка 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626758" y="5373216"/>
            <a:ext cx="6903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bg-BG" dirty="0" smtClean="0"/>
              <a:t>Мероприятието започна с приветствие от г-жа Ст. Павлова – директор на ДГ „Брезичка“, с. Сборище. След това децата зарадваха родителите си, като представиха стихотворение и песни за зимата.</a:t>
            </a:r>
            <a:endParaRPr lang="bg-BG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8" t="3111" r="4887" b="-3111"/>
          <a:stretch/>
        </p:blipFill>
        <p:spPr>
          <a:xfrm>
            <a:off x="3252759" y="3204788"/>
            <a:ext cx="3096344" cy="2202770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61"/>
          <a:stretch/>
        </p:blipFill>
        <p:spPr>
          <a:xfrm>
            <a:off x="6011077" y="2060848"/>
            <a:ext cx="3007468" cy="194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331640" y="141277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15.12.2022 г.  - „</a:t>
            </a:r>
            <a:r>
              <a:rPr lang="bg-BG" sz="2800" b="1" i="1" u="sng" dirty="0" smtClean="0"/>
              <a:t>Коледна работилничка 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35997"/>
            <a:ext cx="1960418" cy="26208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924944"/>
            <a:ext cx="1950980" cy="2608206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467544" y="5692605"/>
            <a:ext cx="69406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bg-BG" dirty="0" smtClean="0"/>
              <a:t>И с помощта на мама и татко, децата започнаха да творят коледна украса.</a:t>
            </a:r>
            <a:endParaRPr lang="bg-BG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207841"/>
            <a:ext cx="1916875" cy="2562613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2242775"/>
            <a:ext cx="2026315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91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331640" y="141277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15.12.2022 г.  - „</a:t>
            </a:r>
            <a:r>
              <a:rPr lang="bg-BG" sz="2800" b="1" i="1" u="sng" dirty="0" smtClean="0"/>
              <a:t>Коледна работилничка 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06" y="2061360"/>
            <a:ext cx="1844867" cy="2466347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076200"/>
            <a:ext cx="1992552" cy="2663784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061360"/>
            <a:ext cx="1916875" cy="256261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96" y="4271990"/>
            <a:ext cx="2528435" cy="1891309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233" y="4271990"/>
            <a:ext cx="2528434" cy="189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3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331640" y="141277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15.12.2022 г.  - „</a:t>
            </a:r>
            <a:r>
              <a:rPr lang="bg-BG" sz="2800" b="1" i="1" u="sng" dirty="0" smtClean="0"/>
              <a:t>Коледна работилничка 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272" y="3616384"/>
            <a:ext cx="2060891" cy="275514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55735"/>
            <a:ext cx="2059773" cy="275364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759" y="1935996"/>
            <a:ext cx="2078817" cy="277910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610667"/>
            <a:ext cx="2088231" cy="2791692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000562"/>
            <a:ext cx="2080178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331640" y="141277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15.12.2022 г.  - „</a:t>
            </a:r>
            <a:r>
              <a:rPr lang="bg-BG" sz="2800" b="1" i="1" u="sng" dirty="0" smtClean="0"/>
              <a:t>Коледна работилничка 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13" name="Картина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33" r="23761" b="186"/>
          <a:stretch/>
        </p:blipFill>
        <p:spPr>
          <a:xfrm>
            <a:off x="6156176" y="2359343"/>
            <a:ext cx="2376916" cy="298233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9" r="20795" b="10308"/>
          <a:stretch/>
        </p:blipFill>
        <p:spPr>
          <a:xfrm>
            <a:off x="511016" y="2344496"/>
            <a:ext cx="2259696" cy="304832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374926"/>
            <a:ext cx="263929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9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331640" y="1412776"/>
            <a:ext cx="7056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15.12.2022 г.  - „</a:t>
            </a:r>
            <a:r>
              <a:rPr lang="bg-BG" sz="2800" b="1" i="1" u="sng" dirty="0" smtClean="0"/>
              <a:t>Коледна работилничка 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204864"/>
            <a:ext cx="4871523" cy="364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28.02.2023 г.  - „</a:t>
            </a:r>
            <a:r>
              <a:rPr lang="bg-BG" sz="2800" b="1" i="1" u="sng" dirty="0" smtClean="0"/>
              <a:t>Мартенички, мартенички…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6" t="21000"/>
          <a:stretch/>
        </p:blipFill>
        <p:spPr>
          <a:xfrm>
            <a:off x="3707904" y="1935996"/>
            <a:ext cx="1872207" cy="2271113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180" y="4271331"/>
            <a:ext cx="3239656" cy="2075035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1" y="2276872"/>
            <a:ext cx="2017517" cy="2679515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867104"/>
            <a:ext cx="2017889" cy="268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28.02.2023 г.  - „</a:t>
            </a:r>
            <a:r>
              <a:rPr lang="bg-BG" sz="2800" b="1" i="1" u="sng" dirty="0" smtClean="0"/>
              <a:t>Мартенички, мартенички…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32" y="2043707"/>
            <a:ext cx="2148093" cy="285293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075955"/>
            <a:ext cx="2123812" cy="282068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708920"/>
            <a:ext cx="2057594" cy="273274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492487"/>
            <a:ext cx="211449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43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348880"/>
            <a:ext cx="2160463" cy="2869364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28.02.2023 г.  - „</a:t>
            </a:r>
            <a:r>
              <a:rPr lang="bg-BG" sz="2800" b="1" i="1" u="sng" dirty="0" smtClean="0"/>
              <a:t>Мартенички, мартенички…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32" y="2492896"/>
            <a:ext cx="2168712" cy="288032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382" y="1967988"/>
            <a:ext cx="2039658" cy="270892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24" y="3653016"/>
            <a:ext cx="2098396" cy="27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34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Картина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" t="24415" r="18479"/>
          <a:stretch/>
        </p:blipFill>
        <p:spPr>
          <a:xfrm>
            <a:off x="4603894" y="2052595"/>
            <a:ext cx="1939495" cy="2448718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28.02.2023 г.  - „</a:t>
            </a:r>
            <a:r>
              <a:rPr lang="bg-BG" sz="2800" b="1" i="1" u="sng" dirty="0" smtClean="0"/>
              <a:t>Мартенички, мартенички…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973" y="2032718"/>
            <a:ext cx="1843405" cy="244827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064303"/>
            <a:ext cx="1826109" cy="242530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08" y="1846071"/>
            <a:ext cx="1911308" cy="254841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680418"/>
            <a:ext cx="1691446" cy="2246452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061" y="3901891"/>
            <a:ext cx="1572316" cy="2088233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791" y="4368123"/>
            <a:ext cx="2792206" cy="210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4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35" y="2045531"/>
            <a:ext cx="2582162" cy="194421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789040"/>
            <a:ext cx="2543345" cy="1914990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28.02.2023 г.  - „</a:t>
            </a:r>
            <a:r>
              <a:rPr lang="bg-BG" sz="2800" b="1" i="1" u="sng" dirty="0" smtClean="0"/>
              <a:t>Мартенички, мартенички…</a:t>
            </a:r>
            <a:r>
              <a:rPr lang="en-US" sz="2800" b="1" i="1" dirty="0" smtClean="0"/>
              <a:t>“</a:t>
            </a:r>
            <a:endParaRPr lang="bg-BG" sz="2800" b="1" i="1" dirty="0" smtClean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611264"/>
            <a:ext cx="3661595" cy="275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2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07</a:t>
            </a:r>
            <a:r>
              <a:rPr lang="bg-BG" sz="2800" b="1" i="1" dirty="0" smtClean="0"/>
              <a:t>.0</a:t>
            </a:r>
            <a:r>
              <a:rPr lang="en-US" sz="2800" b="1" i="1" dirty="0" smtClean="0"/>
              <a:t>4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„Шарен Великден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420888"/>
            <a:ext cx="2267744" cy="1696379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413726"/>
            <a:ext cx="2267744" cy="169637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28048"/>
            <a:ext cx="2248599" cy="168205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133" y="4283670"/>
            <a:ext cx="2310272" cy="172819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283670"/>
            <a:ext cx="2261727" cy="169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1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07</a:t>
            </a:r>
            <a:r>
              <a:rPr lang="bg-BG" sz="2800" b="1" i="1" dirty="0" smtClean="0"/>
              <a:t>.0</a:t>
            </a:r>
            <a:r>
              <a:rPr lang="en-US" sz="2800" b="1" i="1" dirty="0" smtClean="0"/>
              <a:t>4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„Шарен Великден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926" y="2141240"/>
            <a:ext cx="2250519" cy="168349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39" y="2132856"/>
            <a:ext cx="2261725" cy="169187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928305"/>
            <a:ext cx="1885287" cy="252028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38" y="4211265"/>
            <a:ext cx="2217001" cy="1658421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324" y="4210428"/>
            <a:ext cx="2218121" cy="165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2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07</a:t>
            </a:r>
            <a:r>
              <a:rPr lang="bg-BG" sz="2800" b="1" i="1" dirty="0" smtClean="0"/>
              <a:t>.0</a:t>
            </a:r>
            <a:r>
              <a:rPr lang="en-US" sz="2800" b="1" i="1" dirty="0" smtClean="0"/>
              <a:t>4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„Шарен Великден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31071"/>
            <a:ext cx="2555776" cy="191184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80337"/>
            <a:ext cx="2555776" cy="191184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492896"/>
            <a:ext cx="2086832" cy="2789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73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07</a:t>
            </a:r>
            <a:r>
              <a:rPr lang="bg-BG" sz="2800" b="1" i="1" dirty="0" smtClean="0"/>
              <a:t>.0</a:t>
            </a:r>
            <a:r>
              <a:rPr lang="en-US" sz="2800" b="1" i="1" dirty="0" smtClean="0"/>
              <a:t>4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„Шарен Великден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2852936"/>
            <a:ext cx="3272885" cy="244827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429000"/>
            <a:ext cx="1993018" cy="266429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87" y="2104892"/>
            <a:ext cx="1988989" cy="265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7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07</a:t>
            </a:r>
            <a:r>
              <a:rPr lang="bg-BG" sz="2800" b="1" i="1" dirty="0" smtClean="0"/>
              <a:t>.0</a:t>
            </a:r>
            <a:r>
              <a:rPr lang="en-US" sz="2800" b="1" i="1" dirty="0" smtClean="0"/>
              <a:t>4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„Шарен Великден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587" y="1920740"/>
            <a:ext cx="5544616" cy="414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29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02</a:t>
            </a:r>
            <a:r>
              <a:rPr lang="bg-BG" sz="2800" b="1" i="1" dirty="0" smtClean="0"/>
              <a:t>.0</a:t>
            </a:r>
            <a:r>
              <a:rPr lang="en-US" sz="2800" b="1" i="1" dirty="0"/>
              <a:t>5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„Гергьовден е …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6"/>
          <a:stretch/>
        </p:blipFill>
        <p:spPr>
          <a:xfrm>
            <a:off x="2987824" y="4226460"/>
            <a:ext cx="1381294" cy="1570074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589" y="2063298"/>
            <a:ext cx="2095674" cy="157791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9241" y="2065183"/>
            <a:ext cx="2113745" cy="1591525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8" b="25874"/>
          <a:stretch/>
        </p:blipFill>
        <p:spPr>
          <a:xfrm>
            <a:off x="3732739" y="2046335"/>
            <a:ext cx="1937295" cy="193729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44" b="10802"/>
          <a:stretch/>
        </p:blipFill>
        <p:spPr>
          <a:xfrm>
            <a:off x="1115616" y="4077072"/>
            <a:ext cx="1716385" cy="137961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7"/>
          <a:stretch/>
        </p:blipFill>
        <p:spPr>
          <a:xfrm>
            <a:off x="4619600" y="4429111"/>
            <a:ext cx="1526855" cy="1367423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2"/>
          <a:stretch/>
        </p:blipFill>
        <p:spPr>
          <a:xfrm>
            <a:off x="6300192" y="3983630"/>
            <a:ext cx="1832897" cy="147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0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02</a:t>
            </a:r>
            <a:r>
              <a:rPr lang="bg-BG" sz="2800" b="1" i="1" dirty="0" smtClean="0"/>
              <a:t>.0</a:t>
            </a:r>
            <a:r>
              <a:rPr lang="en-US" sz="2800" b="1" i="1" dirty="0"/>
              <a:t>5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„Гергьовден е …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571" y="4670121"/>
            <a:ext cx="1748081" cy="131620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70" y="2054497"/>
            <a:ext cx="1781800" cy="134159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565399"/>
            <a:ext cx="1617563" cy="21483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719" y="2579459"/>
            <a:ext cx="1609304" cy="213735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057" y="1976085"/>
            <a:ext cx="1815030" cy="1366611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92" y="4703614"/>
            <a:ext cx="1783338" cy="134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8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Картина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" r="12847" b="12811"/>
          <a:stretch/>
        </p:blipFill>
        <p:spPr>
          <a:xfrm>
            <a:off x="4691558" y="3375633"/>
            <a:ext cx="1080160" cy="1525847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02</a:t>
            </a:r>
            <a:r>
              <a:rPr lang="bg-BG" sz="2800" b="1" i="1" dirty="0" smtClean="0"/>
              <a:t>.0</a:t>
            </a:r>
            <a:r>
              <a:rPr lang="en-US" sz="2800" b="1" i="1" dirty="0"/>
              <a:t>5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„Гергьовден е …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5" r="22053"/>
          <a:stretch/>
        </p:blipFill>
        <p:spPr>
          <a:xfrm>
            <a:off x="6432086" y="2737959"/>
            <a:ext cx="1488222" cy="207231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6"/>
          <a:stretch/>
        </p:blipFill>
        <p:spPr>
          <a:xfrm>
            <a:off x="1129550" y="1926212"/>
            <a:ext cx="2465909" cy="148820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69" t="8891" r="16485" b="14347"/>
          <a:stretch/>
        </p:blipFill>
        <p:spPr>
          <a:xfrm>
            <a:off x="2719609" y="4941168"/>
            <a:ext cx="1683623" cy="129639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3" t="16357" r="16041" b="12908"/>
          <a:stretch/>
        </p:blipFill>
        <p:spPr>
          <a:xfrm>
            <a:off x="6260524" y="4901480"/>
            <a:ext cx="1751274" cy="1304925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6" t="21531" r="16294" b="11964"/>
          <a:stretch/>
        </p:blipFill>
        <p:spPr>
          <a:xfrm>
            <a:off x="3993498" y="1853878"/>
            <a:ext cx="1877084" cy="1516462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7" t="22531" r="20989" b="6747"/>
          <a:stretch/>
        </p:blipFill>
        <p:spPr>
          <a:xfrm>
            <a:off x="1129550" y="3730783"/>
            <a:ext cx="1527831" cy="219480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" t="17255" r="24221" b="13794"/>
          <a:stretch/>
        </p:blipFill>
        <p:spPr>
          <a:xfrm>
            <a:off x="4450226" y="4926657"/>
            <a:ext cx="1772802" cy="1286657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0" r="10156" b="22346"/>
          <a:stretch/>
        </p:blipFill>
        <p:spPr>
          <a:xfrm>
            <a:off x="3240434" y="3424982"/>
            <a:ext cx="1142235" cy="149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Ателие за родители: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„</a:t>
            </a:r>
            <a:r>
              <a:rPr lang="ru-RU" sz="3100" b="1" dirty="0"/>
              <a:t>Творим с мама и татко“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en-US" sz="2800" b="1" i="1" dirty="0" smtClean="0"/>
              <a:t>02</a:t>
            </a:r>
            <a:r>
              <a:rPr lang="bg-BG" sz="2800" b="1" i="1" dirty="0" smtClean="0"/>
              <a:t>.0</a:t>
            </a:r>
            <a:r>
              <a:rPr lang="en-US" sz="2800" b="1" i="1" dirty="0"/>
              <a:t>5</a:t>
            </a:r>
            <a:r>
              <a:rPr lang="bg-BG" sz="2800" b="1" i="1" dirty="0" smtClean="0"/>
              <a:t>.2023 г.  - </a:t>
            </a:r>
            <a:r>
              <a:rPr lang="bg-BG" sz="2800" b="1" i="1" u="sng" dirty="0" smtClean="0"/>
              <a:t>„Гергьовден е …</a:t>
            </a:r>
            <a:r>
              <a:rPr lang="en-US" sz="2800" b="1" i="1" u="sng" dirty="0" smtClean="0"/>
              <a:t>“</a:t>
            </a:r>
            <a:endParaRPr lang="bg-BG" sz="2800" b="1" i="1" u="sng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843" y="1909368"/>
            <a:ext cx="2052907" cy="154571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" t="9078" r="4559"/>
          <a:stretch/>
        </p:blipFill>
        <p:spPr>
          <a:xfrm>
            <a:off x="5769476" y="1894198"/>
            <a:ext cx="2074980" cy="1545718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1" r="6853" b="8926"/>
          <a:stretch/>
        </p:blipFill>
        <p:spPr>
          <a:xfrm>
            <a:off x="1259632" y="3823782"/>
            <a:ext cx="1674996" cy="203872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8" t="11026" r="7866" b="11668"/>
          <a:stretch/>
        </p:blipFill>
        <p:spPr>
          <a:xfrm>
            <a:off x="6222131" y="3823782"/>
            <a:ext cx="1619621" cy="203872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11562"/>
          <a:stretch/>
        </p:blipFill>
        <p:spPr>
          <a:xfrm>
            <a:off x="3093366" y="3455086"/>
            <a:ext cx="3001129" cy="277946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8" t="6195" r="19780" b="13487"/>
          <a:stretch/>
        </p:blipFill>
        <p:spPr>
          <a:xfrm>
            <a:off x="3707904" y="1863858"/>
            <a:ext cx="1619251" cy="157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9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Родителска </a:t>
            </a:r>
            <a:r>
              <a:rPr lang="ru-RU" sz="3100" b="1" dirty="0" smtClean="0"/>
              <a:t>среща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11.01.2023 г. </a:t>
            </a:r>
            <a:r>
              <a:rPr lang="bg-BG" sz="2800" b="1" i="1" dirty="0"/>
              <a:t/>
            </a:r>
            <a:br>
              <a:rPr lang="bg-BG" sz="2800" b="1" i="1" dirty="0"/>
            </a:br>
            <a:r>
              <a:rPr lang="bg-BG" sz="2800" b="1" i="1" dirty="0" smtClean="0"/>
              <a:t>Тема: </a:t>
            </a:r>
            <a:r>
              <a:rPr lang="ru-RU" sz="2800" b="1" dirty="0" smtClean="0"/>
              <a:t>„</a:t>
            </a:r>
            <a:r>
              <a:rPr lang="bg-BG" sz="2800" dirty="0"/>
              <a:t>Здравето на детето и отговорността на родителите </a:t>
            </a:r>
            <a:r>
              <a:rPr lang="ru-RU" sz="2800" b="1" dirty="0"/>
              <a:t>“ </a:t>
            </a:r>
            <a:endParaRPr lang="bg-BG" sz="2800" b="1" i="1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6" t="6923" r="5842" b="9713"/>
          <a:stretch/>
        </p:blipFill>
        <p:spPr>
          <a:xfrm>
            <a:off x="611560" y="2801008"/>
            <a:ext cx="1818457" cy="224249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581128"/>
            <a:ext cx="2567938" cy="192595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950146"/>
            <a:ext cx="2582162" cy="194421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876" y="2625924"/>
            <a:ext cx="2376264" cy="178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8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Родителска </a:t>
            </a:r>
            <a:r>
              <a:rPr lang="ru-RU" sz="3100" b="1" dirty="0" smtClean="0"/>
              <a:t>среща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13.02.2023 г. </a:t>
            </a:r>
            <a:r>
              <a:rPr lang="bg-BG" sz="2800" b="1" i="1" dirty="0"/>
              <a:t/>
            </a:r>
            <a:br>
              <a:rPr lang="bg-BG" sz="2800" b="1" i="1" dirty="0"/>
            </a:br>
            <a:r>
              <a:rPr lang="bg-BG" sz="2800" b="1" i="1" dirty="0" smtClean="0"/>
              <a:t>Тема: </a:t>
            </a:r>
            <a:r>
              <a:rPr lang="ru-RU" sz="2800" b="1" dirty="0" smtClean="0"/>
              <a:t>„</a:t>
            </a:r>
            <a:r>
              <a:rPr lang="bg-BG" sz="2800" dirty="0" smtClean="0"/>
              <a:t>Справяне с проблемното поведение на децата в детската градина</a:t>
            </a:r>
            <a:r>
              <a:rPr lang="ru-RU" sz="2800" b="1" dirty="0" smtClean="0"/>
              <a:t>“ </a:t>
            </a:r>
            <a:endParaRPr lang="bg-BG" sz="2800" b="1" i="1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29" b="18294"/>
          <a:stretch/>
        </p:blipFill>
        <p:spPr>
          <a:xfrm>
            <a:off x="3563888" y="2998465"/>
            <a:ext cx="1851647" cy="244827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321" y="2996952"/>
            <a:ext cx="2565103" cy="193137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31" y="4031940"/>
            <a:ext cx="2784309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13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100" b="1" dirty="0"/>
              <a:t>Родителска </a:t>
            </a:r>
            <a:r>
              <a:rPr lang="ru-RU" sz="3100" b="1" dirty="0" smtClean="0"/>
              <a:t>среща</a:t>
            </a:r>
            <a:endParaRPr lang="bg-BG" sz="36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899592" y="1412776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</a:t>
            </a:r>
            <a:r>
              <a:rPr lang="bg-BG" sz="2800" b="1" i="1" dirty="0" smtClean="0"/>
              <a:t>20.0</a:t>
            </a:r>
            <a:r>
              <a:rPr lang="en-US" sz="2800" b="1" i="1" dirty="0" smtClean="0"/>
              <a:t>4</a:t>
            </a:r>
            <a:r>
              <a:rPr lang="bg-BG" sz="2800" b="1" i="1" dirty="0" smtClean="0"/>
              <a:t>.2023 г. </a:t>
            </a:r>
            <a:r>
              <a:rPr lang="bg-BG" sz="2800" b="1" i="1" dirty="0"/>
              <a:t/>
            </a:r>
            <a:br>
              <a:rPr lang="bg-BG" sz="2800" b="1" i="1" dirty="0"/>
            </a:br>
            <a:r>
              <a:rPr lang="bg-BG" sz="2800" b="1" i="1" dirty="0" smtClean="0"/>
              <a:t>Тема: </a:t>
            </a:r>
            <a:r>
              <a:rPr lang="ru-RU" sz="2800" b="1" dirty="0" smtClean="0"/>
              <a:t>„</a:t>
            </a:r>
            <a:r>
              <a:rPr lang="bg-BG" sz="2800" dirty="0" smtClean="0"/>
              <a:t>Пътната безопасност на децата ни</a:t>
            </a:r>
            <a:r>
              <a:rPr lang="ru-RU" sz="2800" b="1" dirty="0" smtClean="0"/>
              <a:t>“ </a:t>
            </a:r>
            <a:endParaRPr lang="bg-BG" sz="2800" b="1" i="1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76"/>
          <a:stretch/>
        </p:blipFill>
        <p:spPr>
          <a:xfrm>
            <a:off x="3677126" y="2366883"/>
            <a:ext cx="1933764" cy="220674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7" y="2393548"/>
            <a:ext cx="2066413" cy="155588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505" y="5013176"/>
            <a:ext cx="2066414" cy="1555888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067" y="2366883"/>
            <a:ext cx="2066414" cy="155588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734" y="5013176"/>
            <a:ext cx="2050072" cy="1543583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4036237"/>
            <a:ext cx="2037981" cy="1534480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014830"/>
            <a:ext cx="2066413" cy="155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43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400" b="1" dirty="0" smtClean="0"/>
              <a:t>Тренинг за родители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ru-RU" sz="2700" b="1" dirty="0" smtClean="0"/>
              <a:t> </a:t>
            </a:r>
            <a:r>
              <a:rPr lang="en-US" sz="2700" b="1" dirty="0"/>
              <a:t>15.03.2023</a:t>
            </a:r>
            <a:r>
              <a:rPr lang="bg-BG" sz="2700" b="1" dirty="0"/>
              <a:t> г. </a:t>
            </a:r>
            <a:r>
              <a:rPr lang="bg-BG" sz="2700" b="1" dirty="0" smtClean="0"/>
              <a:t/>
            </a:r>
            <a:br>
              <a:rPr lang="bg-BG" sz="2700" b="1" dirty="0" smtClean="0"/>
            </a:br>
            <a:r>
              <a:rPr lang="bg-BG" sz="2700" b="1" dirty="0" smtClean="0"/>
              <a:t>Тема: </a:t>
            </a:r>
            <a:r>
              <a:rPr lang="ru-RU" sz="2700" b="1" dirty="0" smtClean="0"/>
              <a:t>„</a:t>
            </a:r>
            <a:r>
              <a:rPr lang="bg-BG" sz="2700" dirty="0"/>
              <a:t>Влияние на емоциите върху развитието на децата ни</a:t>
            </a:r>
            <a:r>
              <a:rPr lang="ru-RU" sz="2700" b="1" dirty="0"/>
              <a:t>“ </a:t>
            </a:r>
            <a:endParaRPr lang="bg-BG" sz="2700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683568" y="5805264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 </a:t>
            </a:r>
            <a:r>
              <a:rPr lang="bg-BG" b="1" i="1" dirty="0" smtClean="0"/>
              <a:t> Мероприятието се проведе на 15.03.2023 г., като включваше беседа и игрови упражнения.</a:t>
            </a:r>
            <a:endParaRPr lang="bg-BG" sz="2800" b="1" i="1" dirty="0" smtClean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48" y="1709039"/>
            <a:ext cx="2304256" cy="173496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712" y="1709040"/>
            <a:ext cx="2304256" cy="1734969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857" y="1695760"/>
            <a:ext cx="2321893" cy="1748248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840" y="3520067"/>
            <a:ext cx="1713716" cy="2276029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546854"/>
            <a:ext cx="1700450" cy="2258410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754" y="3532839"/>
            <a:ext cx="1704100" cy="2263257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48" y="3536235"/>
            <a:ext cx="1708445" cy="226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01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683568" y="5805264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i="1" dirty="0" smtClean="0"/>
              <a:t>За финал, всеки от родителите нарисува „емоционален портрет“ на своето дете.</a:t>
            </a:r>
            <a:endParaRPr lang="bg-BG" sz="2800" b="1" i="1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504" y="2924944"/>
            <a:ext cx="2217480" cy="1669632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913878"/>
            <a:ext cx="2246875" cy="1691764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31" y="1823299"/>
            <a:ext cx="1139134" cy="1512912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31" y="3562585"/>
            <a:ext cx="1168912" cy="1552462"/>
          </a:xfrm>
          <a:prstGeom prst="rect">
            <a:avLst/>
          </a:prstGeom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822" y="4420930"/>
            <a:ext cx="1064813" cy="1414205"/>
          </a:xfrm>
          <a:prstGeom prst="rect">
            <a:avLst/>
          </a:prstGeom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490592"/>
            <a:ext cx="1055887" cy="1402351"/>
          </a:xfrm>
          <a:prstGeom prst="rect">
            <a:avLst/>
          </a:prstGeom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61" y="1513353"/>
            <a:ext cx="1043171" cy="1385462"/>
          </a:xfrm>
          <a:prstGeom prst="rect">
            <a:avLst/>
          </a:prstGeom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812" y="4441870"/>
            <a:ext cx="1056199" cy="1402765"/>
          </a:xfrm>
          <a:prstGeom prst="rect">
            <a:avLst/>
          </a:prstGeom>
        </p:spPr>
      </p:pic>
      <p:pic>
        <p:nvPicPr>
          <p:cNvPr id="20" name="Картина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322" y="4424830"/>
            <a:ext cx="1039386" cy="1380434"/>
          </a:xfrm>
          <a:prstGeom prst="rect">
            <a:avLst/>
          </a:prstGeom>
        </p:spPr>
      </p:pic>
      <p:pic>
        <p:nvPicPr>
          <p:cNvPr id="21" name="Картина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92" y="3538946"/>
            <a:ext cx="1138573" cy="1512168"/>
          </a:xfrm>
          <a:prstGeom prst="rect">
            <a:avLst/>
          </a:prstGeom>
        </p:spPr>
      </p:pic>
      <p:pic>
        <p:nvPicPr>
          <p:cNvPr id="22" name="Картина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424830"/>
            <a:ext cx="1061876" cy="1410305"/>
          </a:xfrm>
          <a:prstGeom prst="rect">
            <a:avLst/>
          </a:prstGeom>
        </p:spPr>
      </p:pic>
      <p:pic>
        <p:nvPicPr>
          <p:cNvPr id="23" name="Картина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0459" y="1816815"/>
            <a:ext cx="1168405" cy="1551787"/>
          </a:xfrm>
          <a:prstGeom prst="rect">
            <a:avLst/>
          </a:prstGeom>
        </p:spPr>
      </p:pic>
      <p:pic>
        <p:nvPicPr>
          <p:cNvPr id="24" name="Картина 2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21948"/>
            <a:ext cx="1048982" cy="1393179"/>
          </a:xfrm>
          <a:prstGeom prst="rect">
            <a:avLst/>
          </a:prstGeom>
        </p:spPr>
      </p:pic>
      <p:sp>
        <p:nvSpPr>
          <p:cNvPr id="25" name="Заглавие 1"/>
          <p:cNvSpPr txBox="1">
            <a:spLocks/>
          </p:cNvSpPr>
          <p:nvPr/>
        </p:nvSpPr>
        <p:spPr>
          <a:xfrm>
            <a:off x="609600" y="3973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400" b="1" dirty="0" smtClean="0"/>
              <a:t>Тренинг за родители</a:t>
            </a:r>
            <a:r>
              <a:rPr lang="en-US" sz="3100" b="1" dirty="0" smtClean="0"/>
              <a:t/>
            </a:r>
            <a:br>
              <a:rPr lang="en-US" sz="3100" b="1" dirty="0" smtClean="0"/>
            </a:br>
            <a:r>
              <a:rPr lang="ru-RU" sz="2700" b="1" dirty="0" smtClean="0"/>
              <a:t> </a:t>
            </a:r>
            <a:r>
              <a:rPr lang="en-US" sz="2700" b="1" dirty="0" smtClean="0"/>
              <a:t>15.03.2023</a:t>
            </a:r>
            <a:r>
              <a:rPr lang="bg-BG" sz="2700" b="1" dirty="0" smtClean="0"/>
              <a:t> г. </a:t>
            </a:r>
            <a:br>
              <a:rPr lang="bg-BG" sz="2700" b="1" dirty="0" smtClean="0"/>
            </a:br>
            <a:r>
              <a:rPr lang="bg-BG" sz="2700" b="1" dirty="0" smtClean="0"/>
              <a:t>Тема: </a:t>
            </a:r>
            <a:r>
              <a:rPr lang="ru-RU" sz="2700" b="1" dirty="0" smtClean="0"/>
              <a:t>„</a:t>
            </a:r>
            <a:r>
              <a:rPr lang="bg-BG" sz="2700" dirty="0" smtClean="0"/>
              <a:t>Влияние на емоциите върху развитието на децата ни</a:t>
            </a:r>
            <a:r>
              <a:rPr lang="ru-RU" sz="2700" b="1" dirty="0" smtClean="0"/>
              <a:t>“ </a:t>
            </a:r>
            <a:endParaRPr lang="bg-BG" sz="2700" dirty="0"/>
          </a:p>
        </p:txBody>
      </p:sp>
    </p:spTree>
    <p:extLst>
      <p:ext uri="{BB962C8B-B14F-4D97-AF65-F5344CB8AC3E}">
        <p14:creationId xmlns:p14="http://schemas.microsoft.com/office/powerpoint/2010/main" val="202002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sz="3100" b="1" dirty="0" smtClean="0"/>
              <a:t>Кръгла маса </a:t>
            </a:r>
            <a:br>
              <a:rPr lang="bg-BG" sz="3100" b="1" dirty="0" smtClean="0"/>
            </a:br>
            <a:r>
              <a:rPr lang="bg-BG" sz="2700" b="1" dirty="0" smtClean="0"/>
              <a:t>12.05.2023 г.</a:t>
            </a:r>
            <a:r>
              <a:rPr lang="bg-BG" sz="3100" b="1" dirty="0" smtClean="0"/>
              <a:t/>
            </a:r>
            <a:br>
              <a:rPr lang="bg-BG" sz="3100" b="1" dirty="0" smtClean="0"/>
            </a:br>
            <a:r>
              <a:rPr lang="bg-BG" sz="2700" b="1" dirty="0" smtClean="0"/>
              <a:t>Тема:</a:t>
            </a:r>
            <a:r>
              <a:rPr lang="bg-BG" sz="2700" dirty="0" smtClean="0"/>
              <a:t> </a:t>
            </a:r>
            <a:r>
              <a:rPr lang="bg-BG" sz="2700" dirty="0" smtClean="0"/>
              <a:t>„Заедно направихме много!“</a:t>
            </a:r>
            <a:endParaRPr lang="bg-BG" sz="2700" dirty="0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852936"/>
            <a:ext cx="2555776" cy="191683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528505"/>
            <a:ext cx="2592289" cy="194421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556791"/>
            <a:ext cx="2554572" cy="1915929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43" y="4365104"/>
            <a:ext cx="2459765" cy="1844824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689" y="4347102"/>
            <a:ext cx="2483768" cy="186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80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068" y="188640"/>
            <a:ext cx="4956175" cy="143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1" y="2146548"/>
            <a:ext cx="2267744" cy="1700808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11" y="4509120"/>
            <a:ext cx="2267744" cy="1700808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918540"/>
            <a:ext cx="2459765" cy="1844824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146548"/>
            <a:ext cx="2339752" cy="1754814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482117"/>
            <a:ext cx="2339752" cy="1754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80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39552" y="1844824"/>
            <a:ext cx="8229600" cy="1143000"/>
          </a:xfrm>
        </p:spPr>
        <p:txBody>
          <a:bodyPr>
            <a:normAutofit/>
          </a:bodyPr>
          <a:lstStyle/>
          <a:p>
            <a:r>
              <a:rPr lang="bg-BG" sz="3600" dirty="0" smtClean="0"/>
              <a:t>„ЗАЕДНО НАПРАВИХМЕ МНОГО!“</a:t>
            </a:r>
            <a:endParaRPr lang="bg-BG" sz="3600" dirty="0"/>
          </a:p>
        </p:txBody>
      </p:sp>
    </p:spTree>
    <p:extLst>
      <p:ext uri="{BB962C8B-B14F-4D97-AF65-F5344CB8AC3E}">
        <p14:creationId xmlns:p14="http://schemas.microsoft.com/office/powerpoint/2010/main" val="44230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О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954</Words>
  <Application>Microsoft Office PowerPoint</Application>
  <PresentationFormat>Презентация на цял екран (4:3)</PresentationFormat>
  <Paragraphs>122</Paragraphs>
  <Slides>35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35</vt:i4>
      </vt:variant>
    </vt:vector>
  </HeadingPairs>
  <TitlesOfParts>
    <vt:vector size="36" baseType="lpstr">
      <vt:lpstr>Office тема</vt:lpstr>
      <vt:lpstr>Презентация на PowerPoint</vt:lpstr>
      <vt:lpstr>Дейност 6. по проект „Подкрепа за приобщаващо образование“</vt:lpstr>
      <vt:lpstr>Програма „Заедно можем много“</vt:lpstr>
      <vt:lpstr>Програма „Заедно можем много“</vt:lpstr>
      <vt:lpstr>Програма „Заедно можем много“</vt:lpstr>
      <vt:lpstr>Програма „Заедно можем много“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Ателие за родители:  „Творим с мама и татко“</vt:lpstr>
      <vt:lpstr>Родителска среща</vt:lpstr>
      <vt:lpstr>Родителска среща</vt:lpstr>
      <vt:lpstr>Родителска среща</vt:lpstr>
      <vt:lpstr>Тренинг за родители  15.03.2023 г.  Тема: „Влияние на емоциите върху развитието на децата ни“ </vt:lpstr>
      <vt:lpstr>Презентация на PowerPoint</vt:lpstr>
      <vt:lpstr>Кръгла маса  12.05.2023 г. Тема: „Заедно направихме много!“</vt:lpstr>
      <vt:lpstr>Презентация на PowerPoint</vt:lpstr>
      <vt:lpstr>„ЗАЕДНО НАПРАВИХМЕ МНОГО!“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А</dc:creator>
  <cp:lastModifiedBy>А</cp:lastModifiedBy>
  <cp:revision>105</cp:revision>
  <dcterms:created xsi:type="dcterms:W3CDTF">2023-03-31T15:16:19Z</dcterms:created>
  <dcterms:modified xsi:type="dcterms:W3CDTF">2023-05-15T12:45:37Z</dcterms:modified>
</cp:coreProperties>
</file>